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57" r:id="rId4"/>
    <p:sldId id="271" r:id="rId5"/>
    <p:sldId id="258" r:id="rId6"/>
    <p:sldId id="259" r:id="rId7"/>
    <p:sldId id="260" r:id="rId8"/>
    <p:sldId id="261" r:id="rId9"/>
    <p:sldId id="262" r:id="rId10"/>
    <p:sldId id="275" r:id="rId11"/>
    <p:sldId id="263" r:id="rId12"/>
    <p:sldId id="264" r:id="rId13"/>
    <p:sldId id="265" r:id="rId14"/>
    <p:sldId id="272" r:id="rId15"/>
    <p:sldId id="267" r:id="rId16"/>
    <p:sldId id="268" r:id="rId17"/>
    <p:sldId id="269" r:id="rId18"/>
    <p:sldId id="276" r:id="rId19"/>
    <p:sldId id="270" r:id="rId20"/>
    <p:sldId id="273"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B26A-F6D1-C1ED-E20C-FCD959B707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D258A4-4C81-7F88-A922-4C3C12F223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AE2564-0C2F-3DAB-5C36-2F9F990384E5}"/>
              </a:ext>
            </a:extLst>
          </p:cNvPr>
          <p:cNvSpPr>
            <a:spLocks noGrp="1"/>
          </p:cNvSpPr>
          <p:nvPr>
            <p:ph type="dt" sz="half" idx="10"/>
          </p:nvPr>
        </p:nvSpPr>
        <p:spPr/>
        <p:txBody>
          <a:bodyPr/>
          <a:lstStyle/>
          <a:p>
            <a:fld id="{4B513008-E03D-4400-BAD5-F5599B90A9B0}" type="datetimeFigureOut">
              <a:rPr lang="en-US" smtClean="0"/>
              <a:t>10/7/2023</a:t>
            </a:fld>
            <a:endParaRPr lang="en-US"/>
          </a:p>
        </p:txBody>
      </p:sp>
      <p:sp>
        <p:nvSpPr>
          <p:cNvPr id="5" name="Footer Placeholder 4">
            <a:extLst>
              <a:ext uri="{FF2B5EF4-FFF2-40B4-BE49-F238E27FC236}">
                <a16:creationId xmlns:a16="http://schemas.microsoft.com/office/drawing/2014/main" id="{5DB3CA3C-D273-0EC4-0112-D31B137EAF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8452C2-5163-3F7B-09F0-4B220388D55E}"/>
              </a:ext>
            </a:extLst>
          </p:cNvPr>
          <p:cNvSpPr>
            <a:spLocks noGrp="1"/>
          </p:cNvSpPr>
          <p:nvPr>
            <p:ph type="sldNum" sz="quarter" idx="12"/>
          </p:nvPr>
        </p:nvSpPr>
        <p:spPr/>
        <p:txBody>
          <a:bodyPr/>
          <a:lstStyle/>
          <a:p>
            <a:fld id="{D6BB84F9-4AFC-4BA8-B76C-878D2052FB92}" type="slidenum">
              <a:rPr lang="en-US" smtClean="0"/>
              <a:t>‹#›</a:t>
            </a:fld>
            <a:endParaRPr lang="en-US"/>
          </a:p>
        </p:txBody>
      </p:sp>
    </p:spTree>
    <p:extLst>
      <p:ext uri="{BB962C8B-B14F-4D97-AF65-F5344CB8AC3E}">
        <p14:creationId xmlns:p14="http://schemas.microsoft.com/office/powerpoint/2010/main" val="3989279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E3F7F-20D5-07F6-F885-8F030D00D5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A9ADF1-E038-7929-4978-D91F27C875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9E47E-AE2A-4DCD-9E51-8B2FA402F550}"/>
              </a:ext>
            </a:extLst>
          </p:cNvPr>
          <p:cNvSpPr>
            <a:spLocks noGrp="1"/>
          </p:cNvSpPr>
          <p:nvPr>
            <p:ph type="dt" sz="half" idx="10"/>
          </p:nvPr>
        </p:nvSpPr>
        <p:spPr/>
        <p:txBody>
          <a:bodyPr/>
          <a:lstStyle/>
          <a:p>
            <a:fld id="{4B513008-E03D-4400-BAD5-F5599B90A9B0}" type="datetimeFigureOut">
              <a:rPr lang="en-US" smtClean="0"/>
              <a:t>10/7/2023</a:t>
            </a:fld>
            <a:endParaRPr lang="en-US"/>
          </a:p>
        </p:txBody>
      </p:sp>
      <p:sp>
        <p:nvSpPr>
          <p:cNvPr id="5" name="Footer Placeholder 4">
            <a:extLst>
              <a:ext uri="{FF2B5EF4-FFF2-40B4-BE49-F238E27FC236}">
                <a16:creationId xmlns:a16="http://schemas.microsoft.com/office/drawing/2014/main" id="{BF03E41D-0ACF-2412-173B-0660DEBCC4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B3859C-4CC3-959F-82B9-627C921E822B}"/>
              </a:ext>
            </a:extLst>
          </p:cNvPr>
          <p:cNvSpPr>
            <a:spLocks noGrp="1"/>
          </p:cNvSpPr>
          <p:nvPr>
            <p:ph type="sldNum" sz="quarter" idx="12"/>
          </p:nvPr>
        </p:nvSpPr>
        <p:spPr/>
        <p:txBody>
          <a:bodyPr/>
          <a:lstStyle/>
          <a:p>
            <a:fld id="{D6BB84F9-4AFC-4BA8-B76C-878D2052FB92}" type="slidenum">
              <a:rPr lang="en-US" smtClean="0"/>
              <a:t>‹#›</a:t>
            </a:fld>
            <a:endParaRPr lang="en-US"/>
          </a:p>
        </p:txBody>
      </p:sp>
    </p:spTree>
    <p:extLst>
      <p:ext uri="{BB962C8B-B14F-4D97-AF65-F5344CB8AC3E}">
        <p14:creationId xmlns:p14="http://schemas.microsoft.com/office/powerpoint/2010/main" val="3952496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FC43A1-4A78-33D3-6BAD-B9F4FC437D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0642A2-6F42-9EF2-6062-9650131BF2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03BCD8-AA0A-3858-5500-620947BE74A5}"/>
              </a:ext>
            </a:extLst>
          </p:cNvPr>
          <p:cNvSpPr>
            <a:spLocks noGrp="1"/>
          </p:cNvSpPr>
          <p:nvPr>
            <p:ph type="dt" sz="half" idx="10"/>
          </p:nvPr>
        </p:nvSpPr>
        <p:spPr/>
        <p:txBody>
          <a:bodyPr/>
          <a:lstStyle/>
          <a:p>
            <a:fld id="{4B513008-E03D-4400-BAD5-F5599B90A9B0}" type="datetimeFigureOut">
              <a:rPr lang="en-US" smtClean="0"/>
              <a:t>10/7/2023</a:t>
            </a:fld>
            <a:endParaRPr lang="en-US"/>
          </a:p>
        </p:txBody>
      </p:sp>
      <p:sp>
        <p:nvSpPr>
          <p:cNvPr id="5" name="Footer Placeholder 4">
            <a:extLst>
              <a:ext uri="{FF2B5EF4-FFF2-40B4-BE49-F238E27FC236}">
                <a16:creationId xmlns:a16="http://schemas.microsoft.com/office/drawing/2014/main" id="{691513FF-F733-A26E-29DE-6C9EC641D8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A1A5C0-954C-7A22-5A37-523F4A954FC7}"/>
              </a:ext>
            </a:extLst>
          </p:cNvPr>
          <p:cNvSpPr>
            <a:spLocks noGrp="1"/>
          </p:cNvSpPr>
          <p:nvPr>
            <p:ph type="sldNum" sz="quarter" idx="12"/>
          </p:nvPr>
        </p:nvSpPr>
        <p:spPr/>
        <p:txBody>
          <a:bodyPr/>
          <a:lstStyle/>
          <a:p>
            <a:fld id="{D6BB84F9-4AFC-4BA8-B76C-878D2052FB92}" type="slidenum">
              <a:rPr lang="en-US" smtClean="0"/>
              <a:t>‹#›</a:t>
            </a:fld>
            <a:endParaRPr lang="en-US"/>
          </a:p>
        </p:txBody>
      </p:sp>
    </p:spTree>
    <p:extLst>
      <p:ext uri="{BB962C8B-B14F-4D97-AF65-F5344CB8AC3E}">
        <p14:creationId xmlns:p14="http://schemas.microsoft.com/office/powerpoint/2010/main" val="2001666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F77D4-28CA-E88C-CF53-C947E6ADF1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D6D9B6-1346-DBD9-CA46-51109145F6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33C07F-421C-F563-8333-1360953C9D2D}"/>
              </a:ext>
            </a:extLst>
          </p:cNvPr>
          <p:cNvSpPr>
            <a:spLocks noGrp="1"/>
          </p:cNvSpPr>
          <p:nvPr>
            <p:ph type="dt" sz="half" idx="10"/>
          </p:nvPr>
        </p:nvSpPr>
        <p:spPr/>
        <p:txBody>
          <a:bodyPr/>
          <a:lstStyle/>
          <a:p>
            <a:fld id="{4B513008-E03D-4400-BAD5-F5599B90A9B0}" type="datetimeFigureOut">
              <a:rPr lang="en-US" smtClean="0"/>
              <a:t>10/7/2023</a:t>
            </a:fld>
            <a:endParaRPr lang="en-US"/>
          </a:p>
        </p:txBody>
      </p:sp>
      <p:sp>
        <p:nvSpPr>
          <p:cNvPr id="5" name="Footer Placeholder 4">
            <a:extLst>
              <a:ext uri="{FF2B5EF4-FFF2-40B4-BE49-F238E27FC236}">
                <a16:creationId xmlns:a16="http://schemas.microsoft.com/office/drawing/2014/main" id="{174E5803-7BA1-87CC-650A-26D7F61C4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2C5CCE-1F03-B9D6-7C01-ED0E1E802A3A}"/>
              </a:ext>
            </a:extLst>
          </p:cNvPr>
          <p:cNvSpPr>
            <a:spLocks noGrp="1"/>
          </p:cNvSpPr>
          <p:nvPr>
            <p:ph type="sldNum" sz="quarter" idx="12"/>
          </p:nvPr>
        </p:nvSpPr>
        <p:spPr/>
        <p:txBody>
          <a:bodyPr/>
          <a:lstStyle/>
          <a:p>
            <a:fld id="{D6BB84F9-4AFC-4BA8-B76C-878D2052FB92}" type="slidenum">
              <a:rPr lang="en-US" smtClean="0"/>
              <a:t>‹#›</a:t>
            </a:fld>
            <a:endParaRPr lang="en-US"/>
          </a:p>
        </p:txBody>
      </p:sp>
    </p:spTree>
    <p:extLst>
      <p:ext uri="{BB962C8B-B14F-4D97-AF65-F5344CB8AC3E}">
        <p14:creationId xmlns:p14="http://schemas.microsoft.com/office/powerpoint/2010/main" val="280967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24DA-B250-3DFA-A48D-70F14113D5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0C5118-C2AF-9C8C-AF23-3B45A872FA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9218BD-EAB1-0942-439A-135D6013A6DD}"/>
              </a:ext>
            </a:extLst>
          </p:cNvPr>
          <p:cNvSpPr>
            <a:spLocks noGrp="1"/>
          </p:cNvSpPr>
          <p:nvPr>
            <p:ph type="dt" sz="half" idx="10"/>
          </p:nvPr>
        </p:nvSpPr>
        <p:spPr/>
        <p:txBody>
          <a:bodyPr/>
          <a:lstStyle/>
          <a:p>
            <a:fld id="{4B513008-E03D-4400-BAD5-F5599B90A9B0}" type="datetimeFigureOut">
              <a:rPr lang="en-US" smtClean="0"/>
              <a:t>10/7/2023</a:t>
            </a:fld>
            <a:endParaRPr lang="en-US"/>
          </a:p>
        </p:txBody>
      </p:sp>
      <p:sp>
        <p:nvSpPr>
          <p:cNvPr id="5" name="Footer Placeholder 4">
            <a:extLst>
              <a:ext uri="{FF2B5EF4-FFF2-40B4-BE49-F238E27FC236}">
                <a16:creationId xmlns:a16="http://schemas.microsoft.com/office/drawing/2014/main" id="{4F0DDDB3-C388-ABE2-DED8-C72833913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69371-FBBE-9329-21BA-E64EA3E54F82}"/>
              </a:ext>
            </a:extLst>
          </p:cNvPr>
          <p:cNvSpPr>
            <a:spLocks noGrp="1"/>
          </p:cNvSpPr>
          <p:nvPr>
            <p:ph type="sldNum" sz="quarter" idx="12"/>
          </p:nvPr>
        </p:nvSpPr>
        <p:spPr/>
        <p:txBody>
          <a:bodyPr/>
          <a:lstStyle/>
          <a:p>
            <a:fld id="{D6BB84F9-4AFC-4BA8-B76C-878D2052FB92}" type="slidenum">
              <a:rPr lang="en-US" smtClean="0"/>
              <a:t>‹#›</a:t>
            </a:fld>
            <a:endParaRPr lang="en-US"/>
          </a:p>
        </p:txBody>
      </p:sp>
    </p:spTree>
    <p:extLst>
      <p:ext uri="{BB962C8B-B14F-4D97-AF65-F5344CB8AC3E}">
        <p14:creationId xmlns:p14="http://schemas.microsoft.com/office/powerpoint/2010/main" val="2509499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4549C-747E-9EE2-3E6A-FC54949238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8E15E6-53C5-DA1D-FF0B-47EFA8D594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833585-9368-AB60-4FA2-0497BCD12E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465CCF-F4B3-29D9-2E17-D4359F3653B7}"/>
              </a:ext>
            </a:extLst>
          </p:cNvPr>
          <p:cNvSpPr>
            <a:spLocks noGrp="1"/>
          </p:cNvSpPr>
          <p:nvPr>
            <p:ph type="dt" sz="half" idx="10"/>
          </p:nvPr>
        </p:nvSpPr>
        <p:spPr/>
        <p:txBody>
          <a:bodyPr/>
          <a:lstStyle/>
          <a:p>
            <a:fld id="{4B513008-E03D-4400-BAD5-F5599B90A9B0}" type="datetimeFigureOut">
              <a:rPr lang="en-US" smtClean="0"/>
              <a:t>10/7/2023</a:t>
            </a:fld>
            <a:endParaRPr lang="en-US"/>
          </a:p>
        </p:txBody>
      </p:sp>
      <p:sp>
        <p:nvSpPr>
          <p:cNvPr id="6" name="Footer Placeholder 5">
            <a:extLst>
              <a:ext uri="{FF2B5EF4-FFF2-40B4-BE49-F238E27FC236}">
                <a16:creationId xmlns:a16="http://schemas.microsoft.com/office/drawing/2014/main" id="{C571EA41-9CAB-9EE6-1978-F2946FD2F2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1FE72-67A9-31A5-4BF3-7F606C9C44BC}"/>
              </a:ext>
            </a:extLst>
          </p:cNvPr>
          <p:cNvSpPr>
            <a:spLocks noGrp="1"/>
          </p:cNvSpPr>
          <p:nvPr>
            <p:ph type="sldNum" sz="quarter" idx="12"/>
          </p:nvPr>
        </p:nvSpPr>
        <p:spPr/>
        <p:txBody>
          <a:bodyPr/>
          <a:lstStyle/>
          <a:p>
            <a:fld id="{D6BB84F9-4AFC-4BA8-B76C-878D2052FB92}" type="slidenum">
              <a:rPr lang="en-US" smtClean="0"/>
              <a:t>‹#›</a:t>
            </a:fld>
            <a:endParaRPr lang="en-US"/>
          </a:p>
        </p:txBody>
      </p:sp>
    </p:spTree>
    <p:extLst>
      <p:ext uri="{BB962C8B-B14F-4D97-AF65-F5344CB8AC3E}">
        <p14:creationId xmlns:p14="http://schemas.microsoft.com/office/powerpoint/2010/main" val="1986420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006DC-6548-7397-40EB-7AF6A8D3FC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4F0DAE-89FC-4267-DD52-74ED4241F4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B6D864-F572-F172-1F63-C9CF5F6C1D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C88499-E5BE-9392-1CC7-3ECFE5CACA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B3DFB1-7F0A-90E1-193A-D0454C4D36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AF85A6-9EB6-AEBB-3613-44F257194483}"/>
              </a:ext>
            </a:extLst>
          </p:cNvPr>
          <p:cNvSpPr>
            <a:spLocks noGrp="1"/>
          </p:cNvSpPr>
          <p:nvPr>
            <p:ph type="dt" sz="half" idx="10"/>
          </p:nvPr>
        </p:nvSpPr>
        <p:spPr/>
        <p:txBody>
          <a:bodyPr/>
          <a:lstStyle/>
          <a:p>
            <a:fld id="{4B513008-E03D-4400-BAD5-F5599B90A9B0}" type="datetimeFigureOut">
              <a:rPr lang="en-US" smtClean="0"/>
              <a:t>10/7/2023</a:t>
            </a:fld>
            <a:endParaRPr lang="en-US"/>
          </a:p>
        </p:txBody>
      </p:sp>
      <p:sp>
        <p:nvSpPr>
          <p:cNvPr id="8" name="Footer Placeholder 7">
            <a:extLst>
              <a:ext uri="{FF2B5EF4-FFF2-40B4-BE49-F238E27FC236}">
                <a16:creationId xmlns:a16="http://schemas.microsoft.com/office/drawing/2014/main" id="{6960C329-A95D-9A2A-513E-071CF4DA6B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DD5F57-A450-48F4-1B1A-FC80056AECB6}"/>
              </a:ext>
            </a:extLst>
          </p:cNvPr>
          <p:cNvSpPr>
            <a:spLocks noGrp="1"/>
          </p:cNvSpPr>
          <p:nvPr>
            <p:ph type="sldNum" sz="quarter" idx="12"/>
          </p:nvPr>
        </p:nvSpPr>
        <p:spPr/>
        <p:txBody>
          <a:bodyPr/>
          <a:lstStyle/>
          <a:p>
            <a:fld id="{D6BB84F9-4AFC-4BA8-B76C-878D2052FB92}" type="slidenum">
              <a:rPr lang="en-US" smtClean="0"/>
              <a:t>‹#›</a:t>
            </a:fld>
            <a:endParaRPr lang="en-US"/>
          </a:p>
        </p:txBody>
      </p:sp>
    </p:spTree>
    <p:extLst>
      <p:ext uri="{BB962C8B-B14F-4D97-AF65-F5344CB8AC3E}">
        <p14:creationId xmlns:p14="http://schemas.microsoft.com/office/powerpoint/2010/main" val="479731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290-96B8-66D5-7365-04B56B8CCB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9166C4-12FA-381B-BB82-8A092C167CFB}"/>
              </a:ext>
            </a:extLst>
          </p:cNvPr>
          <p:cNvSpPr>
            <a:spLocks noGrp="1"/>
          </p:cNvSpPr>
          <p:nvPr>
            <p:ph type="dt" sz="half" idx="10"/>
          </p:nvPr>
        </p:nvSpPr>
        <p:spPr/>
        <p:txBody>
          <a:bodyPr/>
          <a:lstStyle/>
          <a:p>
            <a:fld id="{4B513008-E03D-4400-BAD5-F5599B90A9B0}" type="datetimeFigureOut">
              <a:rPr lang="en-US" smtClean="0"/>
              <a:t>10/7/2023</a:t>
            </a:fld>
            <a:endParaRPr lang="en-US"/>
          </a:p>
        </p:txBody>
      </p:sp>
      <p:sp>
        <p:nvSpPr>
          <p:cNvPr id="4" name="Footer Placeholder 3">
            <a:extLst>
              <a:ext uri="{FF2B5EF4-FFF2-40B4-BE49-F238E27FC236}">
                <a16:creationId xmlns:a16="http://schemas.microsoft.com/office/drawing/2014/main" id="{470D7943-F9DC-A598-BBFC-17FF8A031B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9FE0EF-E88B-0D50-51D2-DDFE890505B8}"/>
              </a:ext>
            </a:extLst>
          </p:cNvPr>
          <p:cNvSpPr>
            <a:spLocks noGrp="1"/>
          </p:cNvSpPr>
          <p:nvPr>
            <p:ph type="sldNum" sz="quarter" idx="12"/>
          </p:nvPr>
        </p:nvSpPr>
        <p:spPr/>
        <p:txBody>
          <a:bodyPr/>
          <a:lstStyle/>
          <a:p>
            <a:fld id="{D6BB84F9-4AFC-4BA8-B76C-878D2052FB92}" type="slidenum">
              <a:rPr lang="en-US" smtClean="0"/>
              <a:t>‹#›</a:t>
            </a:fld>
            <a:endParaRPr lang="en-US"/>
          </a:p>
        </p:txBody>
      </p:sp>
    </p:spTree>
    <p:extLst>
      <p:ext uri="{BB962C8B-B14F-4D97-AF65-F5344CB8AC3E}">
        <p14:creationId xmlns:p14="http://schemas.microsoft.com/office/powerpoint/2010/main" val="1036145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2D6CE1-4B1F-C7E4-57E9-55DA04E05CE5}"/>
              </a:ext>
            </a:extLst>
          </p:cNvPr>
          <p:cNvSpPr>
            <a:spLocks noGrp="1"/>
          </p:cNvSpPr>
          <p:nvPr>
            <p:ph type="dt" sz="half" idx="10"/>
          </p:nvPr>
        </p:nvSpPr>
        <p:spPr/>
        <p:txBody>
          <a:bodyPr/>
          <a:lstStyle/>
          <a:p>
            <a:fld id="{4B513008-E03D-4400-BAD5-F5599B90A9B0}" type="datetimeFigureOut">
              <a:rPr lang="en-US" smtClean="0"/>
              <a:t>10/7/2023</a:t>
            </a:fld>
            <a:endParaRPr lang="en-US"/>
          </a:p>
        </p:txBody>
      </p:sp>
      <p:sp>
        <p:nvSpPr>
          <p:cNvPr id="3" name="Footer Placeholder 2">
            <a:extLst>
              <a:ext uri="{FF2B5EF4-FFF2-40B4-BE49-F238E27FC236}">
                <a16:creationId xmlns:a16="http://schemas.microsoft.com/office/drawing/2014/main" id="{CBAD2941-71D1-2BBB-0BEE-BE60A6AC93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DFFD1A-A65F-5B18-00C0-60CF323BB838}"/>
              </a:ext>
            </a:extLst>
          </p:cNvPr>
          <p:cNvSpPr>
            <a:spLocks noGrp="1"/>
          </p:cNvSpPr>
          <p:nvPr>
            <p:ph type="sldNum" sz="quarter" idx="12"/>
          </p:nvPr>
        </p:nvSpPr>
        <p:spPr/>
        <p:txBody>
          <a:bodyPr/>
          <a:lstStyle/>
          <a:p>
            <a:fld id="{D6BB84F9-4AFC-4BA8-B76C-878D2052FB92}" type="slidenum">
              <a:rPr lang="en-US" smtClean="0"/>
              <a:t>‹#›</a:t>
            </a:fld>
            <a:endParaRPr lang="en-US"/>
          </a:p>
        </p:txBody>
      </p:sp>
    </p:spTree>
    <p:extLst>
      <p:ext uri="{BB962C8B-B14F-4D97-AF65-F5344CB8AC3E}">
        <p14:creationId xmlns:p14="http://schemas.microsoft.com/office/powerpoint/2010/main" val="4119502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A3CCE-2999-91DD-E75C-74F003A368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810C61-58C8-826B-39A8-F3AFEFB33E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4C8209-CD25-4853-786A-95D32F36C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B826AB-B3BA-EB96-8517-CC859F908D96}"/>
              </a:ext>
            </a:extLst>
          </p:cNvPr>
          <p:cNvSpPr>
            <a:spLocks noGrp="1"/>
          </p:cNvSpPr>
          <p:nvPr>
            <p:ph type="dt" sz="half" idx="10"/>
          </p:nvPr>
        </p:nvSpPr>
        <p:spPr/>
        <p:txBody>
          <a:bodyPr/>
          <a:lstStyle/>
          <a:p>
            <a:fld id="{4B513008-E03D-4400-BAD5-F5599B90A9B0}" type="datetimeFigureOut">
              <a:rPr lang="en-US" smtClean="0"/>
              <a:t>10/7/2023</a:t>
            </a:fld>
            <a:endParaRPr lang="en-US"/>
          </a:p>
        </p:txBody>
      </p:sp>
      <p:sp>
        <p:nvSpPr>
          <p:cNvPr id="6" name="Footer Placeholder 5">
            <a:extLst>
              <a:ext uri="{FF2B5EF4-FFF2-40B4-BE49-F238E27FC236}">
                <a16:creationId xmlns:a16="http://schemas.microsoft.com/office/drawing/2014/main" id="{FD333AFC-241F-9520-78CA-18AAF935F8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F9E008-69C6-64A8-ACE5-06AD780E736C}"/>
              </a:ext>
            </a:extLst>
          </p:cNvPr>
          <p:cNvSpPr>
            <a:spLocks noGrp="1"/>
          </p:cNvSpPr>
          <p:nvPr>
            <p:ph type="sldNum" sz="quarter" idx="12"/>
          </p:nvPr>
        </p:nvSpPr>
        <p:spPr/>
        <p:txBody>
          <a:bodyPr/>
          <a:lstStyle/>
          <a:p>
            <a:fld id="{D6BB84F9-4AFC-4BA8-B76C-878D2052FB92}" type="slidenum">
              <a:rPr lang="en-US" smtClean="0"/>
              <a:t>‹#›</a:t>
            </a:fld>
            <a:endParaRPr lang="en-US"/>
          </a:p>
        </p:txBody>
      </p:sp>
    </p:spTree>
    <p:extLst>
      <p:ext uri="{BB962C8B-B14F-4D97-AF65-F5344CB8AC3E}">
        <p14:creationId xmlns:p14="http://schemas.microsoft.com/office/powerpoint/2010/main" val="3817730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5942-DE94-F8D2-7E4F-CB8E0FAD04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AE70E9-B675-B5E1-E4A4-83F836D878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FEAEEF-04C8-D191-F0F8-AFB19BEF75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87864F-B71F-EE86-218F-045BBCF4216D}"/>
              </a:ext>
            </a:extLst>
          </p:cNvPr>
          <p:cNvSpPr>
            <a:spLocks noGrp="1"/>
          </p:cNvSpPr>
          <p:nvPr>
            <p:ph type="dt" sz="half" idx="10"/>
          </p:nvPr>
        </p:nvSpPr>
        <p:spPr/>
        <p:txBody>
          <a:bodyPr/>
          <a:lstStyle/>
          <a:p>
            <a:fld id="{4B513008-E03D-4400-BAD5-F5599B90A9B0}" type="datetimeFigureOut">
              <a:rPr lang="en-US" smtClean="0"/>
              <a:t>10/7/2023</a:t>
            </a:fld>
            <a:endParaRPr lang="en-US"/>
          </a:p>
        </p:txBody>
      </p:sp>
      <p:sp>
        <p:nvSpPr>
          <p:cNvPr id="6" name="Footer Placeholder 5">
            <a:extLst>
              <a:ext uri="{FF2B5EF4-FFF2-40B4-BE49-F238E27FC236}">
                <a16:creationId xmlns:a16="http://schemas.microsoft.com/office/drawing/2014/main" id="{BE5CDDD3-11C8-845D-7168-A20870F692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969634-89E0-2DEA-1F5D-828B81F22918}"/>
              </a:ext>
            </a:extLst>
          </p:cNvPr>
          <p:cNvSpPr>
            <a:spLocks noGrp="1"/>
          </p:cNvSpPr>
          <p:nvPr>
            <p:ph type="sldNum" sz="quarter" idx="12"/>
          </p:nvPr>
        </p:nvSpPr>
        <p:spPr/>
        <p:txBody>
          <a:bodyPr/>
          <a:lstStyle/>
          <a:p>
            <a:fld id="{D6BB84F9-4AFC-4BA8-B76C-878D2052FB92}" type="slidenum">
              <a:rPr lang="en-US" smtClean="0"/>
              <a:t>‹#›</a:t>
            </a:fld>
            <a:endParaRPr lang="en-US"/>
          </a:p>
        </p:txBody>
      </p:sp>
    </p:spTree>
    <p:extLst>
      <p:ext uri="{BB962C8B-B14F-4D97-AF65-F5344CB8AC3E}">
        <p14:creationId xmlns:p14="http://schemas.microsoft.com/office/powerpoint/2010/main" val="1446585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F817C0-58B8-099A-286B-6242EA0F05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181167-47CE-D6E4-52C2-8BEFD5BE93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9E3E90-0D15-DC1E-B688-49DDC93AFB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513008-E03D-4400-BAD5-F5599B90A9B0}" type="datetimeFigureOut">
              <a:rPr lang="en-US" smtClean="0"/>
              <a:t>10/7/2023</a:t>
            </a:fld>
            <a:endParaRPr lang="en-US"/>
          </a:p>
        </p:txBody>
      </p:sp>
      <p:sp>
        <p:nvSpPr>
          <p:cNvPr id="5" name="Footer Placeholder 4">
            <a:extLst>
              <a:ext uri="{FF2B5EF4-FFF2-40B4-BE49-F238E27FC236}">
                <a16:creationId xmlns:a16="http://schemas.microsoft.com/office/drawing/2014/main" id="{625D278F-923A-BA8D-DA9D-3FF4E5D101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5A8DF8-C6FD-DBBA-B914-5C7D0A080E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BB84F9-4AFC-4BA8-B76C-878D2052FB92}" type="slidenum">
              <a:rPr lang="en-US" smtClean="0"/>
              <a:t>‹#›</a:t>
            </a:fld>
            <a:endParaRPr lang="en-US"/>
          </a:p>
        </p:txBody>
      </p:sp>
    </p:spTree>
    <p:extLst>
      <p:ext uri="{BB962C8B-B14F-4D97-AF65-F5344CB8AC3E}">
        <p14:creationId xmlns:p14="http://schemas.microsoft.com/office/powerpoint/2010/main" val="2732172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FF7E2-FC8B-13FD-A6D3-D5EE258E6D45}"/>
              </a:ext>
            </a:extLst>
          </p:cNvPr>
          <p:cNvSpPr>
            <a:spLocks noGrp="1"/>
          </p:cNvSpPr>
          <p:nvPr>
            <p:ph type="ctrTitle"/>
          </p:nvPr>
        </p:nvSpPr>
        <p:spPr>
          <a:xfrm>
            <a:off x="1524000" y="2515331"/>
            <a:ext cx="4141766" cy="994632"/>
          </a:xfrm>
        </p:spPr>
        <p:txBody>
          <a:bodyPr>
            <a:noAutofit/>
          </a:bodyPr>
          <a:lstStyle/>
          <a:p>
            <a:r>
              <a:rPr lang="en-US" sz="4400" b="1" dirty="0"/>
              <a:t>Drugs administered by iontophoresis and phonophoresis</a:t>
            </a:r>
          </a:p>
        </p:txBody>
      </p:sp>
      <p:sp>
        <p:nvSpPr>
          <p:cNvPr id="3" name="Subtitle 2">
            <a:extLst>
              <a:ext uri="{FF2B5EF4-FFF2-40B4-BE49-F238E27FC236}">
                <a16:creationId xmlns:a16="http://schemas.microsoft.com/office/drawing/2014/main" id="{3BD99897-4C23-4729-DF42-15F395F5B4B5}"/>
              </a:ext>
            </a:extLst>
          </p:cNvPr>
          <p:cNvSpPr>
            <a:spLocks noGrp="1"/>
          </p:cNvSpPr>
          <p:nvPr>
            <p:ph type="subTitle" idx="1"/>
          </p:nvPr>
        </p:nvSpPr>
        <p:spPr/>
        <p:txBody>
          <a:bodyPr/>
          <a:lstStyle/>
          <a:p>
            <a:endParaRPr lang="en-US"/>
          </a:p>
        </p:txBody>
      </p:sp>
      <p:pic>
        <p:nvPicPr>
          <p:cNvPr id="4098" name="Picture 2" descr="Stressed Out Baby Life Is So Hard GIF | GIFDB.com">
            <a:extLst>
              <a:ext uri="{FF2B5EF4-FFF2-40B4-BE49-F238E27FC236}">
                <a16:creationId xmlns:a16="http://schemas.microsoft.com/office/drawing/2014/main" id="{21E3E26B-FDBF-643B-1FF1-4CAF36F22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032" y="3560139"/>
            <a:ext cx="4696287" cy="31101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inking Hard Winnie The Pooh GIF | GIFDB.com">
            <a:extLst>
              <a:ext uri="{FF2B5EF4-FFF2-40B4-BE49-F238E27FC236}">
                <a16:creationId xmlns:a16="http://schemas.microsoft.com/office/drawing/2014/main" id="{6A9FF4C1-5A56-B1BC-F1F0-05D4D7979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350" y="3560139"/>
            <a:ext cx="4379650" cy="311012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lbus Dumbledore Dancing Party Hard GIF | GIFDB.com">
            <a:extLst>
              <a:ext uri="{FF2B5EF4-FFF2-40B4-BE49-F238E27FC236}">
                <a16:creationId xmlns:a16="http://schemas.microsoft.com/office/drawing/2014/main" id="{4C17921F-F164-C43D-2460-33DDEFEAD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2349" y="187737"/>
            <a:ext cx="4252403" cy="306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738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927A0C-11C5-3DF8-90CF-67A4BDCDFC4F}"/>
              </a:ext>
            </a:extLst>
          </p:cNvPr>
          <p:cNvPicPr>
            <a:picLocks noChangeAspect="1"/>
          </p:cNvPicPr>
          <p:nvPr/>
        </p:nvPicPr>
        <p:blipFill>
          <a:blip r:embed="rId2"/>
          <a:stretch>
            <a:fillRect/>
          </a:stretch>
        </p:blipFill>
        <p:spPr>
          <a:xfrm>
            <a:off x="2361460" y="0"/>
            <a:ext cx="5681709" cy="6858000"/>
          </a:xfrm>
          <a:prstGeom prst="rect">
            <a:avLst/>
          </a:prstGeom>
        </p:spPr>
      </p:pic>
    </p:spTree>
    <p:extLst>
      <p:ext uri="{BB962C8B-B14F-4D97-AF65-F5344CB8AC3E}">
        <p14:creationId xmlns:p14="http://schemas.microsoft.com/office/powerpoint/2010/main" val="409475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0B14C1-436B-9BE9-422D-6BE1935FD7C0}"/>
              </a:ext>
            </a:extLst>
          </p:cNvPr>
          <p:cNvSpPr txBox="1"/>
          <p:nvPr/>
        </p:nvSpPr>
        <p:spPr>
          <a:xfrm>
            <a:off x="727968" y="4704243"/>
            <a:ext cx="12286695" cy="923330"/>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The results of a study, suggests that iontophoresis using a solution of dexamethasone with lidocaine hydrochloride </a:t>
            </a:r>
          </a:p>
          <a:p>
            <a:r>
              <a:rPr lang="en-US" b="0" i="0" dirty="0">
                <a:solidFill>
                  <a:srgbClr val="000000"/>
                </a:solidFill>
                <a:effectLst/>
                <a:latin typeface="Times New Roman" panose="02020603050405020304" pitchFamily="18" charset="0"/>
                <a:cs typeface="Times New Roman" panose="02020603050405020304" pitchFamily="18" charset="0"/>
              </a:rPr>
              <a:t>is effective in the treatment of recreational tennis players suffering from Lateral Epicondylitis</a:t>
            </a:r>
          </a:p>
          <a:p>
            <a:r>
              <a:rPr lang="en-US" b="0" i="0" dirty="0">
                <a:solidFill>
                  <a:srgbClr val="000000"/>
                </a:solidFill>
                <a:effectLst/>
                <a:latin typeface="Times New Roman" panose="02020603050405020304" pitchFamily="18" charset="0"/>
                <a:cs typeface="Times New Roman" panose="02020603050405020304" pitchFamily="18" charset="0"/>
              </a:rPr>
              <a:t>in terms of reducing pain and improving function.</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33400F9-5B22-25F3-A0A3-108DB009B7E5}"/>
              </a:ext>
            </a:extLst>
          </p:cNvPr>
          <p:cNvSpPr txBox="1"/>
          <p:nvPr/>
        </p:nvSpPr>
        <p:spPr>
          <a:xfrm>
            <a:off x="727968" y="1549946"/>
            <a:ext cx="10690195" cy="2862322"/>
          </a:xfrm>
          <a:prstGeom prst="rect">
            <a:avLst/>
          </a:prstGeom>
          <a:noFill/>
        </p:spPr>
        <p:txBody>
          <a:bodyPr wrap="square">
            <a:spAutoFit/>
          </a:bodyPr>
          <a:lstStyle/>
          <a:p>
            <a:r>
              <a:rPr lang="en-US" b="0" i="0" dirty="0">
                <a:solidFill>
                  <a:srgbClr val="14161A"/>
                </a:solidFill>
                <a:effectLst/>
                <a:latin typeface="Times New Roman" panose="02020603050405020304" pitchFamily="18" charset="0"/>
                <a:cs typeface="Times New Roman" panose="02020603050405020304" pitchFamily="18" charset="0"/>
              </a:rPr>
              <a:t>Lateral epicondylitis, medial epicondylitis, plantar fasciitis, tendonitis/bursitis, rheumatoid arthritis, and </a:t>
            </a:r>
            <a:r>
              <a:rPr lang="en-US" b="0" i="0" dirty="0" err="1">
                <a:solidFill>
                  <a:srgbClr val="14161A"/>
                </a:solidFill>
                <a:effectLst/>
                <a:latin typeface="Times New Roman" panose="02020603050405020304" pitchFamily="18" charset="0"/>
                <a:cs typeface="Times New Roman" panose="02020603050405020304" pitchFamily="18" charset="0"/>
              </a:rPr>
              <a:t>enthesopathic</a:t>
            </a:r>
            <a:r>
              <a:rPr lang="en-US" b="0" i="0" dirty="0">
                <a:solidFill>
                  <a:srgbClr val="14161A"/>
                </a:solidFill>
                <a:effectLst/>
                <a:latin typeface="Times New Roman" panose="02020603050405020304" pitchFamily="18" charset="0"/>
                <a:cs typeface="Times New Roman" panose="02020603050405020304" pitchFamily="18" charset="0"/>
              </a:rPr>
              <a:t> conditions of various origins. </a:t>
            </a:r>
          </a:p>
          <a:p>
            <a:endParaRPr lang="en-US" dirty="0">
              <a:solidFill>
                <a:srgbClr val="14161A"/>
              </a:solidFill>
              <a:latin typeface="Times New Roman" panose="02020603050405020304" pitchFamily="18" charset="0"/>
              <a:cs typeface="Times New Roman" panose="02020603050405020304" pitchFamily="18" charset="0"/>
            </a:endParaRPr>
          </a:p>
          <a:p>
            <a:endParaRPr lang="en-US" b="0" i="0" dirty="0">
              <a:solidFill>
                <a:srgbClr val="14161A"/>
              </a:solidFill>
              <a:effectLst/>
              <a:latin typeface="Times New Roman" panose="02020603050405020304" pitchFamily="18" charset="0"/>
              <a:cs typeface="Times New Roman" panose="02020603050405020304" pitchFamily="18" charset="0"/>
            </a:endParaRPr>
          </a:p>
          <a:p>
            <a:r>
              <a:rPr lang="en-US" b="0" i="0" dirty="0">
                <a:solidFill>
                  <a:srgbClr val="14161A"/>
                </a:solidFill>
                <a:effectLst/>
                <a:latin typeface="Times New Roman" panose="02020603050405020304" pitchFamily="18" charset="0"/>
                <a:cs typeface="Times New Roman" panose="02020603050405020304" pitchFamily="18" charset="0"/>
              </a:rPr>
              <a:t>The most popular and well researched iontophoresis application is the use of dexamethasone, a corticosteroid in a sodium phosphate solution. </a:t>
            </a:r>
          </a:p>
          <a:p>
            <a:endParaRPr lang="en-US" b="0" i="0" dirty="0">
              <a:solidFill>
                <a:srgbClr val="14161A"/>
              </a:solidFill>
              <a:effectLst/>
              <a:latin typeface="Times New Roman" panose="02020603050405020304" pitchFamily="18" charset="0"/>
              <a:cs typeface="Times New Roman" panose="02020603050405020304" pitchFamily="18" charset="0"/>
            </a:endParaRPr>
          </a:p>
          <a:p>
            <a:r>
              <a:rPr lang="en-US" b="0" i="0" dirty="0">
                <a:solidFill>
                  <a:srgbClr val="14161A"/>
                </a:solidFill>
                <a:effectLst/>
                <a:latin typeface="Times New Roman" panose="02020603050405020304" pitchFamily="18" charset="0"/>
                <a:cs typeface="Times New Roman" panose="02020603050405020304" pitchFamily="18" charset="0"/>
              </a:rPr>
              <a:t>In this form, the drug is composed of negatively charged ions of dexamethasone phosphate and, when loaded into a negatively charged reservoir or electrode pad, the electrical force of the like charges pushes the medication molecules into the desired area.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8980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F2196-B803-EB7B-A4D1-7408CB3CF243}"/>
              </a:ext>
            </a:extLst>
          </p:cNvPr>
          <p:cNvPicPr>
            <a:picLocks noChangeAspect="1"/>
          </p:cNvPicPr>
          <p:nvPr/>
        </p:nvPicPr>
        <p:blipFill>
          <a:blip r:embed="rId2"/>
          <a:stretch>
            <a:fillRect/>
          </a:stretch>
        </p:blipFill>
        <p:spPr>
          <a:xfrm>
            <a:off x="158447" y="132554"/>
            <a:ext cx="6073678" cy="5563082"/>
          </a:xfrm>
          <a:prstGeom prst="rect">
            <a:avLst/>
          </a:prstGeom>
        </p:spPr>
      </p:pic>
      <p:pic>
        <p:nvPicPr>
          <p:cNvPr id="5" name="Picture 4">
            <a:extLst>
              <a:ext uri="{FF2B5EF4-FFF2-40B4-BE49-F238E27FC236}">
                <a16:creationId xmlns:a16="http://schemas.microsoft.com/office/drawing/2014/main" id="{4F088D07-0AB8-D97F-6180-2AEB2E42F78A}"/>
              </a:ext>
            </a:extLst>
          </p:cNvPr>
          <p:cNvPicPr>
            <a:picLocks noChangeAspect="1"/>
          </p:cNvPicPr>
          <p:nvPr/>
        </p:nvPicPr>
        <p:blipFill>
          <a:blip r:embed="rId3"/>
          <a:stretch>
            <a:fillRect/>
          </a:stretch>
        </p:blipFill>
        <p:spPr>
          <a:xfrm>
            <a:off x="6232125" y="1713390"/>
            <a:ext cx="5959875" cy="3907757"/>
          </a:xfrm>
          <a:prstGeom prst="rect">
            <a:avLst/>
          </a:prstGeom>
        </p:spPr>
      </p:pic>
    </p:spTree>
    <p:extLst>
      <p:ext uri="{BB962C8B-B14F-4D97-AF65-F5344CB8AC3E}">
        <p14:creationId xmlns:p14="http://schemas.microsoft.com/office/powerpoint/2010/main" val="3014625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C227AC-2AF1-C915-34E2-82496C720905}"/>
              </a:ext>
            </a:extLst>
          </p:cNvPr>
          <p:cNvSpPr txBox="1"/>
          <p:nvPr/>
        </p:nvSpPr>
        <p:spPr>
          <a:xfrm>
            <a:off x="175456" y="283164"/>
            <a:ext cx="12428737" cy="1015663"/>
          </a:xfrm>
          <a:prstGeom prst="rect">
            <a:avLst/>
          </a:prstGeom>
          <a:noFill/>
        </p:spPr>
        <p:txBody>
          <a:bodyPr wrap="square">
            <a:spAutoFit/>
          </a:bodyPr>
          <a:lstStyle/>
          <a:p>
            <a:r>
              <a:rPr lang="en-US" sz="2000" b="0" i="0" dirty="0">
                <a:solidFill>
                  <a:srgbClr val="212121"/>
                </a:solidFill>
                <a:effectLst/>
                <a:latin typeface="Merriweather" panose="020F0502020204030204" pitchFamily="2" charset="0"/>
              </a:rPr>
              <a:t>Hyaluronidase is a medication used to help treat soft tissue edema or swelling.</a:t>
            </a:r>
            <a:r>
              <a:rPr lang="en-US" sz="2000" b="0" i="0" u="none" strike="noStrike" baseline="30000" dirty="0">
                <a:solidFill>
                  <a:srgbClr val="0000EE"/>
                </a:solidFill>
                <a:effectLst/>
                <a:latin typeface="Merriweather" panose="020F0502020204030204" pitchFamily="2" charset="0"/>
              </a:rPr>
              <a:t> </a:t>
            </a:r>
          </a:p>
          <a:p>
            <a:r>
              <a:rPr lang="en-US" sz="2000" b="0" i="0" dirty="0">
                <a:solidFill>
                  <a:srgbClr val="212121"/>
                </a:solidFill>
                <a:effectLst/>
                <a:latin typeface="Merriweather" panose="020F0502020204030204" pitchFamily="2" charset="0"/>
              </a:rPr>
              <a:t>If you have swelling after injury or surgery, it may be effective in the acute or </a:t>
            </a:r>
          </a:p>
          <a:p>
            <a:r>
              <a:rPr lang="en-US" sz="2000" b="0" i="0" dirty="0">
                <a:solidFill>
                  <a:srgbClr val="212121"/>
                </a:solidFill>
                <a:effectLst/>
                <a:latin typeface="Merriweather" panose="020F0502020204030204" pitchFamily="2" charset="0"/>
              </a:rPr>
              <a:t>chronic stages of healing to help manage edema.</a:t>
            </a:r>
            <a:endParaRPr lang="en-US" sz="2000" dirty="0"/>
          </a:p>
        </p:txBody>
      </p:sp>
      <p:pic>
        <p:nvPicPr>
          <p:cNvPr id="5" name="Picture 4">
            <a:extLst>
              <a:ext uri="{FF2B5EF4-FFF2-40B4-BE49-F238E27FC236}">
                <a16:creationId xmlns:a16="http://schemas.microsoft.com/office/drawing/2014/main" id="{401DBDB1-680A-1DF4-9747-7A6C728C9286}"/>
              </a:ext>
            </a:extLst>
          </p:cNvPr>
          <p:cNvPicPr>
            <a:picLocks noChangeAspect="1"/>
          </p:cNvPicPr>
          <p:nvPr/>
        </p:nvPicPr>
        <p:blipFill>
          <a:blip r:embed="rId2"/>
          <a:stretch>
            <a:fillRect/>
          </a:stretch>
        </p:blipFill>
        <p:spPr>
          <a:xfrm>
            <a:off x="175456" y="1729296"/>
            <a:ext cx="5715495" cy="5128704"/>
          </a:xfrm>
          <a:prstGeom prst="rect">
            <a:avLst/>
          </a:prstGeom>
        </p:spPr>
      </p:pic>
      <p:pic>
        <p:nvPicPr>
          <p:cNvPr id="7" name="Picture 6">
            <a:extLst>
              <a:ext uri="{FF2B5EF4-FFF2-40B4-BE49-F238E27FC236}">
                <a16:creationId xmlns:a16="http://schemas.microsoft.com/office/drawing/2014/main" id="{5CA5D38B-35AA-8F67-21E0-819A278B0498}"/>
              </a:ext>
            </a:extLst>
          </p:cNvPr>
          <p:cNvPicPr>
            <a:picLocks noChangeAspect="1"/>
          </p:cNvPicPr>
          <p:nvPr/>
        </p:nvPicPr>
        <p:blipFill>
          <a:blip r:embed="rId3"/>
          <a:stretch>
            <a:fillRect/>
          </a:stretch>
        </p:blipFill>
        <p:spPr>
          <a:xfrm>
            <a:off x="6704283" y="1850856"/>
            <a:ext cx="5494496" cy="2339543"/>
          </a:xfrm>
          <a:prstGeom prst="rect">
            <a:avLst/>
          </a:prstGeom>
        </p:spPr>
      </p:pic>
    </p:spTree>
    <p:extLst>
      <p:ext uri="{BB962C8B-B14F-4D97-AF65-F5344CB8AC3E}">
        <p14:creationId xmlns:p14="http://schemas.microsoft.com/office/powerpoint/2010/main" val="2702109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FDD23-2475-A79F-EC26-DB5D31B1CBF0}"/>
              </a:ext>
            </a:extLst>
          </p:cNvPr>
          <p:cNvPicPr>
            <a:picLocks noChangeAspect="1"/>
          </p:cNvPicPr>
          <p:nvPr/>
        </p:nvPicPr>
        <p:blipFill>
          <a:blip r:embed="rId2"/>
          <a:stretch>
            <a:fillRect/>
          </a:stretch>
        </p:blipFill>
        <p:spPr>
          <a:xfrm>
            <a:off x="604531" y="316040"/>
            <a:ext cx="5159187" cy="2674852"/>
          </a:xfrm>
          <a:prstGeom prst="rect">
            <a:avLst/>
          </a:prstGeom>
        </p:spPr>
      </p:pic>
      <p:pic>
        <p:nvPicPr>
          <p:cNvPr id="5" name="Picture 4">
            <a:extLst>
              <a:ext uri="{FF2B5EF4-FFF2-40B4-BE49-F238E27FC236}">
                <a16:creationId xmlns:a16="http://schemas.microsoft.com/office/drawing/2014/main" id="{7572AB5B-7BCD-E042-E7E4-CAD03F112B53}"/>
              </a:ext>
            </a:extLst>
          </p:cNvPr>
          <p:cNvPicPr>
            <a:picLocks noChangeAspect="1"/>
          </p:cNvPicPr>
          <p:nvPr/>
        </p:nvPicPr>
        <p:blipFill>
          <a:blip r:embed="rId3"/>
          <a:stretch>
            <a:fillRect/>
          </a:stretch>
        </p:blipFill>
        <p:spPr>
          <a:xfrm>
            <a:off x="7037935" y="2990892"/>
            <a:ext cx="4549534" cy="3482642"/>
          </a:xfrm>
          <a:prstGeom prst="rect">
            <a:avLst/>
          </a:prstGeom>
        </p:spPr>
      </p:pic>
    </p:spTree>
    <p:extLst>
      <p:ext uri="{BB962C8B-B14F-4D97-AF65-F5344CB8AC3E}">
        <p14:creationId xmlns:p14="http://schemas.microsoft.com/office/powerpoint/2010/main" val="2798573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FFD9F-CB0A-288C-8D30-961A728AAE8B}"/>
              </a:ext>
            </a:extLst>
          </p:cNvPr>
          <p:cNvSpPr txBox="1"/>
          <p:nvPr/>
        </p:nvSpPr>
        <p:spPr>
          <a:xfrm>
            <a:off x="233779" y="1112330"/>
            <a:ext cx="11958221" cy="923330"/>
          </a:xfrm>
          <a:prstGeom prst="rect">
            <a:avLst/>
          </a:prstGeom>
          <a:noFill/>
        </p:spPr>
        <p:txBody>
          <a:bodyPr wrap="square">
            <a:spAutoFit/>
          </a:bodyPr>
          <a:lstStyle/>
          <a:p>
            <a:r>
              <a:rPr lang="en-US" b="0" i="0" dirty="0">
                <a:solidFill>
                  <a:srgbClr val="212121"/>
                </a:solidFill>
                <a:effectLst/>
                <a:latin typeface="Times New Roman" panose="02020603050405020304" pitchFamily="18" charset="0"/>
                <a:cs typeface="Times New Roman" panose="02020603050405020304" pitchFamily="18" charset="0"/>
              </a:rPr>
              <a:t>Iodine has been reported to be helpful as a medication to help treat sclerotic conditions such as frozen shoulder and  fibrosis, adhesions, scar tissue, trigger finger .</a:t>
            </a:r>
            <a:r>
              <a:rPr lang="en-US" b="0" i="0" u="none" strike="noStrike" baseline="30000" dirty="0">
                <a:solidFill>
                  <a:srgbClr val="0000EE"/>
                </a:solidFill>
                <a:effectLst/>
                <a:latin typeface="Times New Roman" panose="02020603050405020304" pitchFamily="18" charset="0"/>
                <a:cs typeface="Times New Roman" panose="02020603050405020304" pitchFamily="18" charset="0"/>
              </a:rPr>
              <a:t> </a:t>
            </a:r>
            <a:r>
              <a:rPr lang="en-US" b="0" i="0" dirty="0">
                <a:solidFill>
                  <a:srgbClr val="212121"/>
                </a:solidFill>
                <a:effectLst/>
                <a:latin typeface="Times New Roman" panose="02020603050405020304" pitchFamily="18" charset="0"/>
                <a:cs typeface="Times New Roman" panose="02020603050405020304" pitchFamily="18" charset="0"/>
              </a:rPr>
              <a:t>It has also been shown to help improve local blood flow to tissues when used in iontophoresis</a:t>
            </a:r>
            <a:r>
              <a:rPr lang="en-US" b="0" i="0" dirty="0">
                <a:solidFill>
                  <a:srgbClr val="212121"/>
                </a:solidFill>
                <a:effectLst/>
                <a:latin typeface="Merriweather" panose="00000500000000000000" pitchFamily="2" charset="0"/>
              </a:rPr>
              <a:t>.</a:t>
            </a:r>
            <a:endParaRPr lang="en-US" dirty="0"/>
          </a:p>
        </p:txBody>
      </p:sp>
      <p:sp>
        <p:nvSpPr>
          <p:cNvPr id="7" name="TextBox 6">
            <a:extLst>
              <a:ext uri="{FF2B5EF4-FFF2-40B4-BE49-F238E27FC236}">
                <a16:creationId xmlns:a16="http://schemas.microsoft.com/office/drawing/2014/main" id="{12981373-A3A8-4D77-E96A-398B371F15A2}"/>
              </a:ext>
            </a:extLst>
          </p:cNvPr>
          <p:cNvSpPr txBox="1"/>
          <p:nvPr/>
        </p:nvSpPr>
        <p:spPr>
          <a:xfrm>
            <a:off x="168676" y="2365873"/>
            <a:ext cx="12242307" cy="369332"/>
          </a:xfrm>
          <a:prstGeom prst="rect">
            <a:avLst/>
          </a:prstGeom>
          <a:noFill/>
        </p:spPr>
        <p:txBody>
          <a:bodyPr wrap="square">
            <a:spAutoFit/>
          </a:bodyPr>
          <a:lstStyle/>
          <a:p>
            <a:r>
              <a:rPr lang="en-US" i="0" dirty="0">
                <a:solidFill>
                  <a:srgbClr val="212B32"/>
                </a:solidFill>
                <a:effectLst/>
                <a:latin typeface="Times New Roman" panose="02020603050405020304" pitchFamily="18" charset="0"/>
                <a:cs typeface="Times New Roman" panose="02020603050405020304" pitchFamily="18" charset="0"/>
              </a:rPr>
              <a:t>Trigger finger is a condition that affects one or more of the hand's tendons, making it difficult to bend the affected finger or thumb.</a:t>
            </a: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0CE7930F-188C-6D04-7851-DA846FC8DCBB}"/>
              </a:ext>
            </a:extLst>
          </p:cNvPr>
          <p:cNvPicPr>
            <a:picLocks noChangeAspect="1"/>
          </p:cNvPicPr>
          <p:nvPr/>
        </p:nvPicPr>
        <p:blipFill>
          <a:blip r:embed="rId2"/>
          <a:stretch>
            <a:fillRect/>
          </a:stretch>
        </p:blipFill>
        <p:spPr>
          <a:xfrm>
            <a:off x="772357" y="2823099"/>
            <a:ext cx="3780109" cy="4034901"/>
          </a:xfrm>
          <a:prstGeom prst="rect">
            <a:avLst/>
          </a:prstGeom>
        </p:spPr>
      </p:pic>
      <p:pic>
        <p:nvPicPr>
          <p:cNvPr id="11" name="Picture 10">
            <a:extLst>
              <a:ext uri="{FF2B5EF4-FFF2-40B4-BE49-F238E27FC236}">
                <a16:creationId xmlns:a16="http://schemas.microsoft.com/office/drawing/2014/main" id="{1FA2A513-32AF-7300-563A-B5CB00131D59}"/>
              </a:ext>
            </a:extLst>
          </p:cNvPr>
          <p:cNvPicPr>
            <a:picLocks noChangeAspect="1"/>
          </p:cNvPicPr>
          <p:nvPr/>
        </p:nvPicPr>
        <p:blipFill>
          <a:blip r:embed="rId3"/>
          <a:stretch>
            <a:fillRect/>
          </a:stretch>
        </p:blipFill>
        <p:spPr>
          <a:xfrm>
            <a:off x="7809821" y="3065419"/>
            <a:ext cx="2857748" cy="3678528"/>
          </a:xfrm>
          <a:prstGeom prst="rect">
            <a:avLst/>
          </a:prstGeom>
        </p:spPr>
      </p:pic>
    </p:spTree>
    <p:extLst>
      <p:ext uri="{BB962C8B-B14F-4D97-AF65-F5344CB8AC3E}">
        <p14:creationId xmlns:p14="http://schemas.microsoft.com/office/powerpoint/2010/main" val="965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05784-84A9-6894-053E-48CBECB24D33}"/>
              </a:ext>
            </a:extLst>
          </p:cNvPr>
          <p:cNvPicPr>
            <a:picLocks noChangeAspect="1"/>
          </p:cNvPicPr>
          <p:nvPr/>
        </p:nvPicPr>
        <p:blipFill>
          <a:blip r:embed="rId2"/>
          <a:stretch>
            <a:fillRect/>
          </a:stretch>
        </p:blipFill>
        <p:spPr>
          <a:xfrm>
            <a:off x="1016830" y="540769"/>
            <a:ext cx="10158340" cy="5776461"/>
          </a:xfrm>
          <a:prstGeom prst="rect">
            <a:avLst/>
          </a:prstGeom>
        </p:spPr>
      </p:pic>
    </p:spTree>
    <p:extLst>
      <p:ext uri="{BB962C8B-B14F-4D97-AF65-F5344CB8AC3E}">
        <p14:creationId xmlns:p14="http://schemas.microsoft.com/office/powerpoint/2010/main" val="3417957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AFC3B6-4B8E-28F8-9B8B-C3AC65F598B4}"/>
              </a:ext>
            </a:extLst>
          </p:cNvPr>
          <p:cNvPicPr>
            <a:picLocks noChangeAspect="1"/>
          </p:cNvPicPr>
          <p:nvPr/>
        </p:nvPicPr>
        <p:blipFill>
          <a:blip r:embed="rId2"/>
          <a:stretch>
            <a:fillRect/>
          </a:stretch>
        </p:blipFill>
        <p:spPr>
          <a:xfrm>
            <a:off x="3272545" y="0"/>
            <a:ext cx="5646909" cy="6747029"/>
          </a:xfrm>
          <a:prstGeom prst="rect">
            <a:avLst/>
          </a:prstGeom>
        </p:spPr>
      </p:pic>
    </p:spTree>
    <p:extLst>
      <p:ext uri="{BB962C8B-B14F-4D97-AF65-F5344CB8AC3E}">
        <p14:creationId xmlns:p14="http://schemas.microsoft.com/office/powerpoint/2010/main" val="1809732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3808DB-DF40-484B-97B9-B429F46CD551}"/>
              </a:ext>
            </a:extLst>
          </p:cNvPr>
          <p:cNvPicPr>
            <a:picLocks noChangeAspect="1"/>
          </p:cNvPicPr>
          <p:nvPr/>
        </p:nvPicPr>
        <p:blipFill>
          <a:blip r:embed="rId2"/>
          <a:stretch>
            <a:fillRect/>
          </a:stretch>
        </p:blipFill>
        <p:spPr>
          <a:xfrm>
            <a:off x="2299317" y="0"/>
            <a:ext cx="6374166" cy="6857999"/>
          </a:xfrm>
          <a:prstGeom prst="rect">
            <a:avLst/>
          </a:prstGeom>
        </p:spPr>
      </p:pic>
    </p:spTree>
    <p:extLst>
      <p:ext uri="{BB962C8B-B14F-4D97-AF65-F5344CB8AC3E}">
        <p14:creationId xmlns:p14="http://schemas.microsoft.com/office/powerpoint/2010/main" val="187617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616D10-D925-1024-69DF-8A09D89FA062}"/>
              </a:ext>
            </a:extLst>
          </p:cNvPr>
          <p:cNvSpPr txBox="1"/>
          <p:nvPr/>
        </p:nvSpPr>
        <p:spPr>
          <a:xfrm>
            <a:off x="248575" y="799782"/>
            <a:ext cx="11694850" cy="1477328"/>
          </a:xfrm>
          <a:prstGeom prst="rect">
            <a:avLst/>
          </a:prstGeom>
          <a:noFill/>
        </p:spPr>
        <p:txBody>
          <a:bodyPr wrap="square">
            <a:spAutoFit/>
          </a:bodyPr>
          <a:lstStyle/>
          <a:p>
            <a:pPr algn="just" fontAlgn="base"/>
            <a:endParaRPr lang="en-US" b="0" i="0" dirty="0">
              <a:solidFill>
                <a:srgbClr val="4B4F58"/>
              </a:solidFill>
              <a:effectLst/>
              <a:latin typeface="Roboto" panose="02000000000000000000" pitchFamily="2" charset="0"/>
            </a:endParaRPr>
          </a:p>
          <a:p>
            <a:pPr algn="just" fontAlgn="base"/>
            <a:r>
              <a:rPr lang="en-US" b="1" i="0" dirty="0">
                <a:solidFill>
                  <a:srgbClr val="4B4F58"/>
                </a:solidFill>
                <a:effectLst/>
                <a:latin typeface="Roboto" panose="02000000000000000000" pitchFamily="2" charset="0"/>
              </a:rPr>
              <a:t>Sweat test:</a:t>
            </a:r>
            <a:r>
              <a:rPr lang="en-US" b="0" i="0" dirty="0">
                <a:solidFill>
                  <a:srgbClr val="4B4F58"/>
                </a:solidFill>
                <a:effectLst/>
                <a:latin typeface="Roboto" panose="02000000000000000000" pitchFamily="2" charset="0"/>
              </a:rPr>
              <a:t> Iontophoresis was also used for the diagnosis of cystic fibrosis by the sweat test. </a:t>
            </a:r>
          </a:p>
          <a:p>
            <a:pPr algn="just" fontAlgn="base"/>
            <a:endParaRPr lang="en-US" dirty="0">
              <a:solidFill>
                <a:srgbClr val="4B4F58"/>
              </a:solidFill>
              <a:latin typeface="Roboto" panose="02000000000000000000" pitchFamily="2" charset="0"/>
            </a:endParaRPr>
          </a:p>
          <a:p>
            <a:pPr algn="just" fontAlgn="base"/>
            <a:r>
              <a:rPr lang="en-US" b="0" i="0" dirty="0">
                <a:solidFill>
                  <a:srgbClr val="4B4F58"/>
                </a:solidFill>
                <a:effectLst/>
                <a:latin typeface="Roboto" panose="02000000000000000000" pitchFamily="2" charset="0"/>
              </a:rPr>
              <a:t>Iontophoresis with pilocarpine causes rapid sweating </a:t>
            </a:r>
          </a:p>
          <a:p>
            <a:pPr algn="just" fontAlgn="base"/>
            <a:r>
              <a:rPr lang="en-US" b="0" i="0" dirty="0">
                <a:solidFill>
                  <a:srgbClr val="4B4F58"/>
                </a:solidFill>
                <a:effectLst/>
                <a:latin typeface="Roboto" panose="02000000000000000000" pitchFamily="2" charset="0"/>
              </a:rPr>
              <a:t>for minutes</a:t>
            </a:r>
          </a:p>
        </p:txBody>
      </p:sp>
      <p:pic>
        <p:nvPicPr>
          <p:cNvPr id="5" name="Picture 4">
            <a:extLst>
              <a:ext uri="{FF2B5EF4-FFF2-40B4-BE49-F238E27FC236}">
                <a16:creationId xmlns:a16="http://schemas.microsoft.com/office/drawing/2014/main" id="{3B6B8DBF-6D56-B503-DB99-E7BEC76261CF}"/>
              </a:ext>
            </a:extLst>
          </p:cNvPr>
          <p:cNvPicPr>
            <a:picLocks noChangeAspect="1"/>
          </p:cNvPicPr>
          <p:nvPr/>
        </p:nvPicPr>
        <p:blipFill>
          <a:blip r:embed="rId2"/>
          <a:stretch>
            <a:fillRect/>
          </a:stretch>
        </p:blipFill>
        <p:spPr>
          <a:xfrm>
            <a:off x="6726757" y="1455939"/>
            <a:ext cx="4494617" cy="5313285"/>
          </a:xfrm>
          <a:prstGeom prst="rect">
            <a:avLst/>
          </a:prstGeom>
        </p:spPr>
      </p:pic>
    </p:spTree>
    <p:extLst>
      <p:ext uri="{BB962C8B-B14F-4D97-AF65-F5344CB8AC3E}">
        <p14:creationId xmlns:p14="http://schemas.microsoft.com/office/powerpoint/2010/main" val="3324935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989734FB-85F9-100B-7E94-E6523B478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49" y="612559"/>
            <a:ext cx="11519701" cy="604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282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1CF475-372B-B5F2-BF17-D7F2AB182D73}"/>
              </a:ext>
            </a:extLst>
          </p:cNvPr>
          <p:cNvSpPr txBox="1"/>
          <p:nvPr/>
        </p:nvSpPr>
        <p:spPr>
          <a:xfrm>
            <a:off x="79900" y="535243"/>
            <a:ext cx="11863526" cy="2031325"/>
          </a:xfrm>
          <a:prstGeom prst="rect">
            <a:avLst/>
          </a:prstGeom>
          <a:noFill/>
        </p:spPr>
        <p:txBody>
          <a:bodyPr wrap="square">
            <a:spAutoFit/>
          </a:bodyPr>
          <a:lstStyle/>
          <a:p>
            <a:pPr algn="just" fontAlgn="base"/>
            <a:r>
              <a:rPr lang="en-US" b="1" i="0" dirty="0">
                <a:solidFill>
                  <a:srgbClr val="4B4F58"/>
                </a:solidFill>
                <a:effectLst/>
                <a:latin typeface="Roboto" panose="02000000000000000000" pitchFamily="2" charset="0"/>
              </a:rPr>
              <a:t>Patch testing:</a:t>
            </a:r>
            <a:r>
              <a:rPr lang="en-US" b="0" i="0" dirty="0">
                <a:solidFill>
                  <a:srgbClr val="4B4F58"/>
                </a:solidFill>
                <a:effectLst/>
                <a:latin typeface="Roboto" panose="02000000000000000000" pitchFamily="2" charset="0"/>
              </a:rPr>
              <a:t> Wahlberg reported encouraging results with the use of iontophoresis as a complement to ordinary patch testing in the investigation of obscure cases of contact eczema. </a:t>
            </a:r>
          </a:p>
          <a:p>
            <a:pPr algn="just" fontAlgn="base"/>
            <a:r>
              <a:rPr lang="en-US" b="0" i="0" dirty="0">
                <a:solidFill>
                  <a:srgbClr val="4B4F58"/>
                </a:solidFill>
                <a:effectLst/>
                <a:latin typeface="Roboto" panose="02000000000000000000" pitchFamily="2" charset="0"/>
              </a:rPr>
              <a:t>With iontophoresis, the test substances are administered rapidly and they migrate through the epidermis down into the dermis. </a:t>
            </a:r>
          </a:p>
          <a:p>
            <a:pPr algn="just" fontAlgn="base"/>
            <a:endParaRPr lang="en-US" dirty="0">
              <a:solidFill>
                <a:srgbClr val="4B4F58"/>
              </a:solidFill>
              <a:latin typeface="Roboto" panose="02000000000000000000" pitchFamily="2" charset="0"/>
            </a:endParaRPr>
          </a:p>
          <a:p>
            <a:pPr algn="just" fontAlgn="base"/>
            <a:r>
              <a:rPr lang="en-US" b="0" i="0" dirty="0">
                <a:solidFill>
                  <a:srgbClr val="4B4F58"/>
                </a:solidFill>
                <a:effectLst/>
                <a:latin typeface="Roboto" panose="02000000000000000000" pitchFamily="2" charset="0"/>
              </a:rPr>
              <a:t>Additionally, the disadvantages of the traditional patch test procedure, such as prolonged wearing of the test strips, are eliminated.</a:t>
            </a:r>
            <a:endParaRPr lang="en-US" b="0" i="0" dirty="0">
              <a:solidFill>
                <a:srgbClr val="337AB7"/>
              </a:solidFill>
              <a:effectLst/>
              <a:latin typeface="Roboto" panose="02000000000000000000" pitchFamily="2" charset="0"/>
            </a:endParaRPr>
          </a:p>
        </p:txBody>
      </p:sp>
      <p:pic>
        <p:nvPicPr>
          <p:cNvPr id="5" name="Picture 4">
            <a:extLst>
              <a:ext uri="{FF2B5EF4-FFF2-40B4-BE49-F238E27FC236}">
                <a16:creationId xmlns:a16="http://schemas.microsoft.com/office/drawing/2014/main" id="{BD5EE88B-A9A9-B8D9-6352-63B40244D1ED}"/>
              </a:ext>
            </a:extLst>
          </p:cNvPr>
          <p:cNvPicPr>
            <a:picLocks noChangeAspect="1"/>
          </p:cNvPicPr>
          <p:nvPr/>
        </p:nvPicPr>
        <p:blipFill>
          <a:blip r:embed="rId2"/>
          <a:stretch>
            <a:fillRect/>
          </a:stretch>
        </p:blipFill>
        <p:spPr>
          <a:xfrm>
            <a:off x="4317086" y="2698812"/>
            <a:ext cx="4587638" cy="4159188"/>
          </a:xfrm>
          <a:prstGeom prst="rect">
            <a:avLst/>
          </a:prstGeom>
        </p:spPr>
      </p:pic>
    </p:spTree>
    <p:extLst>
      <p:ext uri="{BB962C8B-B14F-4D97-AF65-F5344CB8AC3E}">
        <p14:creationId xmlns:p14="http://schemas.microsoft.com/office/powerpoint/2010/main" val="3028896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C5ED7B-C716-4CD7-7FA8-8D9984DD257B}"/>
              </a:ext>
            </a:extLst>
          </p:cNvPr>
          <p:cNvSpPr txBox="1"/>
          <p:nvPr/>
        </p:nvSpPr>
        <p:spPr>
          <a:xfrm>
            <a:off x="156839" y="1007434"/>
            <a:ext cx="11878322" cy="2031325"/>
          </a:xfrm>
          <a:prstGeom prst="rect">
            <a:avLst/>
          </a:prstGeom>
          <a:noFill/>
        </p:spPr>
        <p:txBody>
          <a:bodyPr wrap="square">
            <a:spAutoFit/>
          </a:bodyPr>
          <a:lstStyle/>
          <a:p>
            <a:pPr algn="just" fontAlgn="base"/>
            <a:r>
              <a:rPr lang="en-US" b="1" i="0" dirty="0">
                <a:solidFill>
                  <a:srgbClr val="4B4F58"/>
                </a:solidFill>
                <a:effectLst/>
                <a:latin typeface="Roboto" panose="02000000000000000000" pitchFamily="2" charset="0"/>
              </a:rPr>
              <a:t>Hyperhidrosis</a:t>
            </a:r>
            <a:r>
              <a:rPr lang="en-US" b="0" i="0" dirty="0">
                <a:solidFill>
                  <a:srgbClr val="4B4F58"/>
                </a:solidFill>
                <a:effectLst/>
                <a:latin typeface="Roboto" panose="02000000000000000000" pitchFamily="2" charset="0"/>
              </a:rPr>
              <a:t> The most successful application of iontophoresis is for the treatment of hyperhidrosis. </a:t>
            </a:r>
          </a:p>
          <a:p>
            <a:pPr algn="just" fontAlgn="base"/>
            <a:endParaRPr lang="en-US" dirty="0">
              <a:solidFill>
                <a:srgbClr val="4B4F58"/>
              </a:solidFill>
              <a:latin typeface="Roboto" panose="02000000000000000000" pitchFamily="2" charset="0"/>
            </a:endParaRPr>
          </a:p>
          <a:p>
            <a:pPr algn="just" fontAlgn="base"/>
            <a:r>
              <a:rPr lang="en-US" b="0" i="0" dirty="0">
                <a:solidFill>
                  <a:srgbClr val="4B4F58"/>
                </a:solidFill>
                <a:effectLst/>
                <a:latin typeface="Roboto" panose="02000000000000000000" pitchFamily="2" charset="0"/>
              </a:rPr>
              <a:t>Currently, the most commonly used conducting medium is tap water because it is safe and effective.</a:t>
            </a:r>
            <a:r>
              <a:rPr lang="en-US" b="0" i="0" dirty="0">
                <a:solidFill>
                  <a:srgbClr val="337AB7"/>
                </a:solidFill>
                <a:effectLst/>
                <a:latin typeface="Roboto" panose="02000000000000000000" pitchFamily="2" charset="0"/>
              </a:rPr>
              <a:t> </a:t>
            </a:r>
          </a:p>
          <a:p>
            <a:pPr algn="just" fontAlgn="base"/>
            <a:endParaRPr lang="en-US" dirty="0">
              <a:solidFill>
                <a:srgbClr val="337AB7"/>
              </a:solidFill>
              <a:latin typeface="Roboto" panose="02000000000000000000" pitchFamily="2" charset="0"/>
            </a:endParaRPr>
          </a:p>
          <a:p>
            <a:pPr algn="just" fontAlgn="base"/>
            <a:r>
              <a:rPr lang="en-US" b="0" i="0" dirty="0">
                <a:solidFill>
                  <a:srgbClr val="4B4F58"/>
                </a:solidFill>
                <a:effectLst/>
                <a:latin typeface="Roboto" panose="02000000000000000000" pitchFamily="2" charset="0"/>
              </a:rPr>
              <a:t>The most widely accepted hypothesis is that sweating is inhibited by mechanical blockage of the sweat ducts at the stratum corneum level, the depth and severity of the damage being dose-related.</a:t>
            </a:r>
          </a:p>
          <a:p>
            <a:pPr algn="just" fontAlgn="base"/>
            <a:endParaRPr lang="en-US" b="0" i="0" dirty="0">
              <a:solidFill>
                <a:srgbClr val="337AB7"/>
              </a:solidFill>
              <a:effectLst/>
              <a:latin typeface="Roboto" panose="02000000000000000000" pitchFamily="2" charset="0"/>
            </a:endParaRPr>
          </a:p>
        </p:txBody>
      </p:sp>
      <p:pic>
        <p:nvPicPr>
          <p:cNvPr id="2050" name="Picture 2" descr="Heidi Klum Hands Sweating From Excitement GIF | GIFDB.com">
            <a:extLst>
              <a:ext uri="{FF2B5EF4-FFF2-40B4-BE49-F238E27FC236}">
                <a16:creationId xmlns:a16="http://schemas.microsoft.com/office/drawing/2014/main" id="{BF2253F3-46E1-C913-1BC8-AA68654D4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038759"/>
            <a:ext cx="5655075" cy="3177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179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745486-924C-BE94-CFA6-C2E69AAF4F2F}"/>
              </a:ext>
            </a:extLst>
          </p:cNvPr>
          <p:cNvSpPr txBox="1"/>
          <p:nvPr/>
        </p:nvSpPr>
        <p:spPr>
          <a:xfrm>
            <a:off x="772358" y="603683"/>
            <a:ext cx="10990554" cy="1815882"/>
          </a:xfrm>
          <a:prstGeom prst="rect">
            <a:avLst/>
          </a:prstGeom>
          <a:noFill/>
        </p:spPr>
        <p:txBody>
          <a:bodyPr wrap="square" rtlCol="0">
            <a:spAutoFit/>
          </a:bodyPr>
          <a:lstStyle/>
          <a:p>
            <a:r>
              <a:rPr lang="en-US" sz="2800" b="0" i="0" dirty="0">
                <a:solidFill>
                  <a:srgbClr val="14161A"/>
                </a:solidFill>
                <a:effectLst/>
                <a:latin typeface="Inter"/>
              </a:rPr>
              <a:t>Iontophoresis, a form of transdermal drug delivery (TDD) that utilizes electrical current to drive or push ionized drugs through the skin’s outermost layer (stratum corneum) which is typically the main barrier to drug transport</a:t>
            </a:r>
            <a:endParaRPr lang="en-US" sz="2800" dirty="0"/>
          </a:p>
        </p:txBody>
      </p:sp>
      <p:pic>
        <p:nvPicPr>
          <p:cNvPr id="4" name="Picture 3">
            <a:extLst>
              <a:ext uri="{FF2B5EF4-FFF2-40B4-BE49-F238E27FC236}">
                <a16:creationId xmlns:a16="http://schemas.microsoft.com/office/drawing/2014/main" id="{F97B6376-8AEF-8ED9-52BC-710B75C3EBEA}"/>
              </a:ext>
            </a:extLst>
          </p:cNvPr>
          <p:cNvPicPr>
            <a:picLocks noChangeAspect="1"/>
          </p:cNvPicPr>
          <p:nvPr/>
        </p:nvPicPr>
        <p:blipFill>
          <a:blip r:embed="rId2"/>
          <a:stretch>
            <a:fillRect/>
          </a:stretch>
        </p:blipFill>
        <p:spPr>
          <a:xfrm>
            <a:off x="2311439" y="2386274"/>
            <a:ext cx="6965725" cy="4438435"/>
          </a:xfrm>
          <a:prstGeom prst="rect">
            <a:avLst/>
          </a:prstGeom>
        </p:spPr>
      </p:pic>
    </p:spTree>
    <p:extLst>
      <p:ext uri="{BB962C8B-B14F-4D97-AF65-F5344CB8AC3E}">
        <p14:creationId xmlns:p14="http://schemas.microsoft.com/office/powerpoint/2010/main" val="1233096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78F9ED-0879-FC3D-7ACF-CF2E4B0291BE}"/>
              </a:ext>
            </a:extLst>
          </p:cNvPr>
          <p:cNvSpPr txBox="1"/>
          <p:nvPr/>
        </p:nvSpPr>
        <p:spPr>
          <a:xfrm>
            <a:off x="-20715" y="566678"/>
            <a:ext cx="12233429" cy="2862322"/>
          </a:xfrm>
          <a:prstGeom prst="rect">
            <a:avLst/>
          </a:prstGeom>
          <a:noFill/>
        </p:spPr>
        <p:txBody>
          <a:bodyPr wrap="square">
            <a:spAutoFit/>
          </a:bodyPr>
          <a:lstStyle/>
          <a:p>
            <a:r>
              <a:rPr lang="en-US" b="0" i="0" dirty="0">
                <a:solidFill>
                  <a:srgbClr val="4B4F58"/>
                </a:solidFill>
                <a:effectLst/>
                <a:latin typeface="Roboto" panose="02000000000000000000" pitchFamily="2" charset="0"/>
              </a:rPr>
              <a:t>The drug is applied under an electrode of the same charge as the drug, and a return electrode opposite in charge to the drug is placed at a neutral site on the body surface.</a:t>
            </a:r>
          </a:p>
          <a:p>
            <a:endParaRPr lang="en-US" dirty="0">
              <a:solidFill>
                <a:srgbClr val="4B4F58"/>
              </a:solidFill>
              <a:latin typeface="Roboto" panose="02000000000000000000" pitchFamily="2" charset="0"/>
            </a:endParaRPr>
          </a:p>
          <a:p>
            <a:r>
              <a:rPr lang="en-US" b="0" i="0" dirty="0">
                <a:solidFill>
                  <a:srgbClr val="4B4F58"/>
                </a:solidFill>
                <a:effectLst/>
                <a:latin typeface="Roboto" panose="02000000000000000000" pitchFamily="2" charset="0"/>
              </a:rPr>
              <a:t> The operator then selects a current below the level of the patient′s pain threshold and allows it to flow for an appropriate length of time. The electrical current significantly increases the penetration of the drug into surface tissues by repulsion of like charges and attraction of opposite charges. </a:t>
            </a:r>
          </a:p>
          <a:p>
            <a:endParaRPr lang="en-US" dirty="0">
              <a:solidFill>
                <a:srgbClr val="4B4F58"/>
              </a:solidFill>
              <a:latin typeface="Roboto" panose="02000000000000000000" pitchFamily="2" charset="0"/>
            </a:endParaRPr>
          </a:p>
          <a:p>
            <a:endParaRPr lang="en-US" b="0" i="0" dirty="0">
              <a:solidFill>
                <a:srgbClr val="4B4F58"/>
              </a:solidFill>
              <a:effectLst/>
              <a:latin typeface="Roboto" panose="02000000000000000000" pitchFamily="2" charset="0"/>
            </a:endParaRPr>
          </a:p>
          <a:p>
            <a:r>
              <a:rPr lang="en-US" b="0" i="0" dirty="0">
                <a:solidFill>
                  <a:srgbClr val="4B4F58"/>
                </a:solidFill>
                <a:effectLst/>
                <a:latin typeface="Roboto" panose="02000000000000000000" pitchFamily="2" charset="0"/>
              </a:rPr>
              <a:t>The two classically considered prerequisites for iontophoretic treatment are that the drug must be charged (or modified to carry a charge) and that the disease process must be at or near a body surface.</a:t>
            </a:r>
            <a:endParaRPr lang="en-US" dirty="0"/>
          </a:p>
        </p:txBody>
      </p:sp>
      <p:pic>
        <p:nvPicPr>
          <p:cNvPr id="5" name="Picture 4">
            <a:extLst>
              <a:ext uri="{FF2B5EF4-FFF2-40B4-BE49-F238E27FC236}">
                <a16:creationId xmlns:a16="http://schemas.microsoft.com/office/drawing/2014/main" id="{D37892B4-C458-1E03-D7D3-9430043869D5}"/>
              </a:ext>
            </a:extLst>
          </p:cNvPr>
          <p:cNvPicPr>
            <a:picLocks noChangeAspect="1"/>
          </p:cNvPicPr>
          <p:nvPr/>
        </p:nvPicPr>
        <p:blipFill>
          <a:blip r:embed="rId2"/>
          <a:stretch>
            <a:fillRect/>
          </a:stretch>
        </p:blipFill>
        <p:spPr>
          <a:xfrm>
            <a:off x="6606056" y="4404147"/>
            <a:ext cx="5585944" cy="2453853"/>
          </a:xfrm>
          <a:prstGeom prst="rect">
            <a:avLst/>
          </a:prstGeom>
        </p:spPr>
      </p:pic>
    </p:spTree>
    <p:extLst>
      <p:ext uri="{BB962C8B-B14F-4D97-AF65-F5344CB8AC3E}">
        <p14:creationId xmlns:p14="http://schemas.microsoft.com/office/powerpoint/2010/main" val="897742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C2A124-8373-F295-1012-1C35F6A74C41}"/>
              </a:ext>
            </a:extLst>
          </p:cNvPr>
          <p:cNvPicPr>
            <a:picLocks noChangeAspect="1"/>
          </p:cNvPicPr>
          <p:nvPr/>
        </p:nvPicPr>
        <p:blipFill>
          <a:blip r:embed="rId2"/>
          <a:stretch>
            <a:fillRect/>
          </a:stretch>
        </p:blipFill>
        <p:spPr>
          <a:xfrm>
            <a:off x="1384917" y="0"/>
            <a:ext cx="8868792" cy="6858000"/>
          </a:xfrm>
          <a:prstGeom prst="rect">
            <a:avLst/>
          </a:prstGeom>
        </p:spPr>
      </p:pic>
    </p:spTree>
    <p:extLst>
      <p:ext uri="{BB962C8B-B14F-4D97-AF65-F5344CB8AC3E}">
        <p14:creationId xmlns:p14="http://schemas.microsoft.com/office/powerpoint/2010/main" val="1347469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62012C-0104-8B08-2720-664386FF23CB}"/>
              </a:ext>
            </a:extLst>
          </p:cNvPr>
          <p:cNvPicPr>
            <a:picLocks noChangeAspect="1"/>
          </p:cNvPicPr>
          <p:nvPr/>
        </p:nvPicPr>
        <p:blipFill>
          <a:blip r:embed="rId2"/>
          <a:stretch>
            <a:fillRect/>
          </a:stretch>
        </p:blipFill>
        <p:spPr>
          <a:xfrm>
            <a:off x="976545" y="0"/>
            <a:ext cx="10466772" cy="6857999"/>
          </a:xfrm>
          <a:prstGeom prst="rect">
            <a:avLst/>
          </a:prstGeom>
        </p:spPr>
      </p:pic>
    </p:spTree>
    <p:extLst>
      <p:ext uri="{BB962C8B-B14F-4D97-AF65-F5344CB8AC3E}">
        <p14:creationId xmlns:p14="http://schemas.microsoft.com/office/powerpoint/2010/main" val="1595255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ED577A-8628-EBBC-A06E-85D43586B955}"/>
              </a:ext>
            </a:extLst>
          </p:cNvPr>
          <p:cNvPicPr>
            <a:picLocks noChangeAspect="1"/>
          </p:cNvPicPr>
          <p:nvPr/>
        </p:nvPicPr>
        <p:blipFill>
          <a:blip r:embed="rId2"/>
          <a:stretch>
            <a:fillRect/>
          </a:stretch>
        </p:blipFill>
        <p:spPr>
          <a:xfrm>
            <a:off x="1251750" y="0"/>
            <a:ext cx="9827581" cy="6858000"/>
          </a:xfrm>
          <a:prstGeom prst="rect">
            <a:avLst/>
          </a:prstGeom>
        </p:spPr>
      </p:pic>
    </p:spTree>
    <p:extLst>
      <p:ext uri="{BB962C8B-B14F-4D97-AF65-F5344CB8AC3E}">
        <p14:creationId xmlns:p14="http://schemas.microsoft.com/office/powerpoint/2010/main" val="3053054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B3B57C-C98E-706C-C843-1E200CAA49EF}"/>
              </a:ext>
            </a:extLst>
          </p:cNvPr>
          <p:cNvSpPr txBox="1"/>
          <p:nvPr/>
        </p:nvSpPr>
        <p:spPr>
          <a:xfrm>
            <a:off x="213063" y="153028"/>
            <a:ext cx="12067713" cy="3724096"/>
          </a:xfrm>
          <a:prstGeom prst="rect">
            <a:avLst/>
          </a:prstGeom>
          <a:noFill/>
        </p:spPr>
        <p:txBody>
          <a:bodyPr wrap="square">
            <a:spAutoFit/>
          </a:bodyPr>
          <a:lstStyle/>
          <a:p>
            <a:r>
              <a:rPr lang="en-US" sz="2800" b="1" i="0" dirty="0">
                <a:solidFill>
                  <a:srgbClr val="14161A"/>
                </a:solidFill>
                <a:effectLst/>
                <a:latin typeface="Inter"/>
              </a:rPr>
              <a:t>Calcific supraspinatus tendonitis (CST)</a:t>
            </a:r>
          </a:p>
          <a:p>
            <a:endParaRPr lang="en-US" sz="2800" b="1" dirty="0">
              <a:solidFill>
                <a:srgbClr val="14161A"/>
              </a:solidFill>
              <a:latin typeface="Inter"/>
            </a:endParaRPr>
          </a:p>
          <a:p>
            <a:r>
              <a:rPr lang="en-US" dirty="0">
                <a:solidFill>
                  <a:srgbClr val="14161A"/>
                </a:solidFill>
                <a:latin typeface="Inter"/>
              </a:rPr>
              <a:t>D</a:t>
            </a:r>
            <a:r>
              <a:rPr lang="en-US" b="0" i="0" dirty="0">
                <a:solidFill>
                  <a:srgbClr val="14161A"/>
                </a:solidFill>
                <a:effectLst/>
                <a:latin typeface="Inter"/>
              </a:rPr>
              <a:t>eposition of calcium crystals within the substance matrix of the common rotator cuff tendon.</a:t>
            </a:r>
          </a:p>
          <a:p>
            <a:r>
              <a:rPr lang="en-US" b="0" i="0" dirty="0">
                <a:solidFill>
                  <a:srgbClr val="040C28"/>
                </a:solidFill>
                <a:effectLst/>
                <a:latin typeface="Google Sans"/>
              </a:rPr>
              <a:t>inside the supraspinatus tendon near the greater tuberosity of the humerus insertion point</a:t>
            </a:r>
            <a:endParaRPr lang="en-US" b="0" i="0" dirty="0">
              <a:solidFill>
                <a:srgbClr val="14161A"/>
              </a:solidFill>
              <a:effectLst/>
              <a:latin typeface="Inter"/>
            </a:endParaRPr>
          </a:p>
          <a:p>
            <a:r>
              <a:rPr lang="en-US" b="0" i="0" dirty="0">
                <a:solidFill>
                  <a:srgbClr val="14161A"/>
                </a:solidFill>
                <a:effectLst/>
                <a:latin typeface="Inter"/>
              </a:rPr>
              <a:t> </a:t>
            </a:r>
          </a:p>
          <a:p>
            <a:r>
              <a:rPr lang="en-US" b="0" i="0" dirty="0">
                <a:solidFill>
                  <a:srgbClr val="14161A"/>
                </a:solidFill>
                <a:effectLst/>
                <a:latin typeface="Inter"/>
              </a:rPr>
              <a:t>Ultrasonography and MRI have been used to detect these calcium carbonate deposits. </a:t>
            </a:r>
          </a:p>
          <a:p>
            <a:endParaRPr lang="en-US" dirty="0">
              <a:solidFill>
                <a:srgbClr val="14161A"/>
              </a:solidFill>
              <a:latin typeface="Inter"/>
            </a:endParaRPr>
          </a:p>
          <a:p>
            <a:r>
              <a:rPr lang="en-US" b="0" i="0" dirty="0">
                <a:solidFill>
                  <a:srgbClr val="4D5156"/>
                </a:solidFill>
                <a:effectLst/>
                <a:latin typeface="arial" panose="020B0604020202020204" pitchFamily="34" charset="0"/>
              </a:rPr>
              <a:t>Sudden shoulder pain or stiffness. Intense pain with shoulder movement. Severe pain that disrupts sleep. Reduced range of motion</a:t>
            </a:r>
            <a:endParaRPr lang="en-US" dirty="0"/>
          </a:p>
          <a:p>
            <a:endParaRPr lang="en-US" b="0" i="0" dirty="0">
              <a:solidFill>
                <a:srgbClr val="14161A"/>
              </a:solidFill>
              <a:effectLst/>
              <a:latin typeface="Inter"/>
            </a:endParaRPr>
          </a:p>
          <a:p>
            <a:r>
              <a:rPr lang="en-US" dirty="0">
                <a:solidFill>
                  <a:srgbClr val="14161A"/>
                </a:solidFill>
                <a:latin typeface="Inter"/>
              </a:rPr>
              <a:t>A</a:t>
            </a:r>
            <a:r>
              <a:rPr lang="en-US" b="0" i="0" dirty="0">
                <a:solidFill>
                  <a:srgbClr val="14161A"/>
                </a:solidFill>
                <a:effectLst/>
                <a:latin typeface="Inter"/>
              </a:rPr>
              <a:t>pplication of acetic acid to the affected tissue may have a beneficial effect on this condition via the </a:t>
            </a:r>
            <a:r>
              <a:rPr lang="en-US" b="1" i="0" dirty="0">
                <a:solidFill>
                  <a:srgbClr val="14161A"/>
                </a:solidFill>
                <a:effectLst/>
                <a:latin typeface="Inter"/>
              </a:rPr>
              <a:t>conversion of calcium carbonate to calcium citrate</a:t>
            </a:r>
            <a:r>
              <a:rPr lang="en-US" b="0" i="0" dirty="0">
                <a:solidFill>
                  <a:srgbClr val="14161A"/>
                </a:solidFill>
                <a:effectLst/>
                <a:latin typeface="Inter"/>
              </a:rPr>
              <a:t>, a much more soluble compound that is more readily absorbable by local blood circulation. </a:t>
            </a:r>
            <a:endParaRPr lang="en-US" dirty="0"/>
          </a:p>
        </p:txBody>
      </p:sp>
      <p:pic>
        <p:nvPicPr>
          <p:cNvPr id="5" name="Picture 4">
            <a:extLst>
              <a:ext uri="{FF2B5EF4-FFF2-40B4-BE49-F238E27FC236}">
                <a16:creationId xmlns:a16="http://schemas.microsoft.com/office/drawing/2014/main" id="{CCE33ED1-F5B3-1C1A-5D4C-95A92C1501C9}"/>
              </a:ext>
            </a:extLst>
          </p:cNvPr>
          <p:cNvPicPr>
            <a:picLocks noChangeAspect="1"/>
          </p:cNvPicPr>
          <p:nvPr/>
        </p:nvPicPr>
        <p:blipFill>
          <a:blip r:embed="rId2"/>
          <a:stretch>
            <a:fillRect/>
          </a:stretch>
        </p:blipFill>
        <p:spPr>
          <a:xfrm>
            <a:off x="0" y="4274596"/>
            <a:ext cx="5037257" cy="2583404"/>
          </a:xfrm>
          <a:prstGeom prst="rect">
            <a:avLst/>
          </a:prstGeom>
        </p:spPr>
      </p:pic>
      <p:pic>
        <p:nvPicPr>
          <p:cNvPr id="7" name="Picture 6">
            <a:extLst>
              <a:ext uri="{FF2B5EF4-FFF2-40B4-BE49-F238E27FC236}">
                <a16:creationId xmlns:a16="http://schemas.microsoft.com/office/drawing/2014/main" id="{46B6633E-7466-4094-2B7A-75E48C512F08}"/>
              </a:ext>
            </a:extLst>
          </p:cNvPr>
          <p:cNvPicPr>
            <a:picLocks noChangeAspect="1"/>
          </p:cNvPicPr>
          <p:nvPr/>
        </p:nvPicPr>
        <p:blipFill>
          <a:blip r:embed="rId3"/>
          <a:stretch>
            <a:fillRect/>
          </a:stretch>
        </p:blipFill>
        <p:spPr>
          <a:xfrm>
            <a:off x="7124261" y="3877124"/>
            <a:ext cx="5067739" cy="2956816"/>
          </a:xfrm>
          <a:prstGeom prst="rect">
            <a:avLst/>
          </a:prstGeom>
        </p:spPr>
      </p:pic>
    </p:spTree>
    <p:extLst>
      <p:ext uri="{BB962C8B-B14F-4D97-AF65-F5344CB8AC3E}">
        <p14:creationId xmlns:p14="http://schemas.microsoft.com/office/powerpoint/2010/main" val="654789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C09DF3-E73C-BD8F-07F6-3FE41468458A}"/>
              </a:ext>
            </a:extLst>
          </p:cNvPr>
          <p:cNvPicPr>
            <a:picLocks noChangeAspect="1"/>
          </p:cNvPicPr>
          <p:nvPr/>
        </p:nvPicPr>
        <p:blipFill>
          <a:blip r:embed="rId2"/>
          <a:stretch>
            <a:fillRect/>
          </a:stretch>
        </p:blipFill>
        <p:spPr>
          <a:xfrm>
            <a:off x="2815305" y="0"/>
            <a:ext cx="6561389" cy="6858000"/>
          </a:xfrm>
          <a:prstGeom prst="rect">
            <a:avLst/>
          </a:prstGeom>
        </p:spPr>
      </p:pic>
    </p:spTree>
    <p:extLst>
      <p:ext uri="{BB962C8B-B14F-4D97-AF65-F5344CB8AC3E}">
        <p14:creationId xmlns:p14="http://schemas.microsoft.com/office/powerpoint/2010/main" val="2533215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TotalTime>
  <Words>687</Words>
  <Application>Microsoft Office PowerPoint</Application>
  <PresentationFormat>Widescreen</PresentationFormat>
  <Paragraphs>46</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Arial</vt:lpstr>
      <vt:lpstr>Calibri</vt:lpstr>
      <vt:lpstr>Calibri Light</vt:lpstr>
      <vt:lpstr>Google Sans</vt:lpstr>
      <vt:lpstr>Inter</vt:lpstr>
      <vt:lpstr>Merriweather</vt:lpstr>
      <vt:lpstr>Roboto</vt:lpstr>
      <vt:lpstr>Times New Roman</vt:lpstr>
      <vt:lpstr>Office Theme</vt:lpstr>
      <vt:lpstr>Drugs administered by iontophoresis and phonophoresis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Drugs administered by iontophoresis and phonophoresis</dc:title>
  <dc:creator>fizaiqbal125@gmail.com</dc:creator>
  <cp:lastModifiedBy>fizaiqbal125@gmail.com</cp:lastModifiedBy>
  <cp:revision>1</cp:revision>
  <dcterms:created xsi:type="dcterms:W3CDTF">2023-10-07T12:22:41Z</dcterms:created>
  <dcterms:modified xsi:type="dcterms:W3CDTF">2023-10-07T16:26:24Z</dcterms:modified>
</cp:coreProperties>
</file>